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58000" cy="9144000"/>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66"/>
    <a:srgbClr val="FFCC00"/>
    <a:srgbClr val="FFFF00"/>
    <a:srgbClr val="CCFF33"/>
    <a:srgbClr val="CCCCFF"/>
    <a:srgbClr val="CC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01" autoAdjust="0"/>
    <p:restoredTop sz="95497" autoAdjust="0"/>
  </p:normalViewPr>
  <p:slideViewPr>
    <p:cSldViewPr>
      <p:cViewPr varScale="1">
        <p:scale>
          <a:sx n="49" d="100"/>
          <a:sy n="49" d="100"/>
        </p:scale>
        <p:origin x="2562" y="4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pitchFamily="50" charset="-128"/>
              </a:defRPr>
            </a:lvl1pPr>
          </a:lstStyle>
          <a:p>
            <a:pPr>
              <a:defRPr/>
            </a:pPr>
            <a:endParaRPr lang="en-US" altLang="ja-JP"/>
          </a:p>
        </p:txBody>
      </p:sp>
      <p:sp>
        <p:nvSpPr>
          <p:cNvPr id="819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ea typeface="ＭＳ Ｐゴシック" pitchFamily="50" charset="-128"/>
              </a:defRPr>
            </a:lvl1pPr>
          </a:lstStyle>
          <a:p>
            <a:pPr>
              <a:defRPr/>
            </a:pPr>
            <a:endParaRPr lang="en-US" altLang="ja-JP"/>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0095A12-C5D7-47DE-8E69-AEA89860C227}" type="slidenum">
              <a:rPr lang="en-US" altLang="ja-JP"/>
              <a:pPr>
                <a:defRPr/>
              </a:pPr>
              <a:t>‹#›</a:t>
            </a:fld>
            <a:endParaRPr lang="en-US" altLang="ja-JP"/>
          </a:p>
        </p:txBody>
      </p:sp>
    </p:spTree>
    <p:extLst>
      <p:ext uri="{BB962C8B-B14F-4D97-AF65-F5344CB8AC3E}">
        <p14:creationId xmlns:p14="http://schemas.microsoft.com/office/powerpoint/2010/main" val="337596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ea typeface="ＭＳ Ｐゴシック" pitchFamily="50" charset="-128"/>
              </a:defRPr>
            </a:lvl1pPr>
          </a:lstStyle>
          <a:p>
            <a:pPr>
              <a:defRPr/>
            </a:pPr>
            <a:fld id="{2F366F87-7501-493D-90A2-BEB9556E3CB2}" type="datetimeFigureOut">
              <a:rPr lang="ja-JP" altLang="en-US"/>
              <a:pPr>
                <a:defRPr/>
              </a:pPr>
              <a:t>2019/5/27</a:t>
            </a:fld>
            <a:endParaRPr lang="ja-JP" altLang="en-US"/>
          </a:p>
        </p:txBody>
      </p:sp>
      <p:sp>
        <p:nvSpPr>
          <p:cNvPr id="4" name="スライド イメージ プレースホルダー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C71D74B-4B2E-4BD4-8CB1-B37895D584F6}" type="slidenum">
              <a:rPr lang="ja-JP" altLang="en-US"/>
              <a:pPr>
                <a:defRPr/>
              </a:pPr>
              <a:t>‹#›</a:t>
            </a:fld>
            <a:endParaRPr lang="ja-JP" altLang="en-US"/>
          </a:p>
        </p:txBody>
      </p:sp>
    </p:spTree>
    <p:extLst>
      <p:ext uri="{BB962C8B-B14F-4D97-AF65-F5344CB8AC3E}">
        <p14:creationId xmlns:p14="http://schemas.microsoft.com/office/powerpoint/2010/main" val="34811218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51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5412EFA0-39DE-4BBF-882B-87BB7A950786}" type="slidenum">
              <a:rPr lang="ja-JP" altLang="en-US" smtClean="0">
                <a:latin typeface="Times New Roman" panose="02020603050405020304" pitchFamily="18" charset="0"/>
              </a:rPr>
              <a:pPr>
                <a:spcBef>
                  <a:spcPct val="0"/>
                </a:spcBef>
              </a:pPr>
              <a:t>1</a:t>
            </a:fld>
            <a:endParaRPr lang="ja-JP" altLang="en-US" smtClean="0">
              <a:latin typeface="Times New Roman" panose="02020603050405020304" pitchFamily="18" charset="0"/>
            </a:endParaRPr>
          </a:p>
        </p:txBody>
      </p:sp>
    </p:spTree>
    <p:extLst>
      <p:ext uri="{BB962C8B-B14F-4D97-AF65-F5344CB8AC3E}">
        <p14:creationId xmlns:p14="http://schemas.microsoft.com/office/powerpoint/2010/main" val="3416729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A884CD-0E21-4A4A-B73D-384721DC8BB9}" type="slidenum">
              <a:rPr lang="en-US" altLang="ja-JP"/>
              <a:pPr>
                <a:defRPr/>
              </a:pPr>
              <a:t>‹#›</a:t>
            </a:fld>
            <a:endParaRPr lang="en-US" altLang="ja-JP"/>
          </a:p>
        </p:txBody>
      </p:sp>
    </p:spTree>
    <p:extLst>
      <p:ext uri="{BB962C8B-B14F-4D97-AF65-F5344CB8AC3E}">
        <p14:creationId xmlns:p14="http://schemas.microsoft.com/office/powerpoint/2010/main" val="2033752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F5696A-0AB6-4294-AA70-FF2AC4B1A938}" type="slidenum">
              <a:rPr lang="en-US" altLang="ja-JP"/>
              <a:pPr>
                <a:defRPr/>
              </a:pPr>
              <a:t>‹#›</a:t>
            </a:fld>
            <a:endParaRPr lang="en-US" altLang="ja-JP"/>
          </a:p>
        </p:txBody>
      </p:sp>
    </p:spTree>
    <p:extLst>
      <p:ext uri="{BB962C8B-B14F-4D97-AF65-F5344CB8AC3E}">
        <p14:creationId xmlns:p14="http://schemas.microsoft.com/office/powerpoint/2010/main" val="314571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14350" y="881063"/>
            <a:ext cx="4219575" cy="7924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5950E51-8E0A-4F41-BD6F-7F0CEDED77B2}" type="slidenum">
              <a:rPr lang="en-US" altLang="ja-JP"/>
              <a:pPr>
                <a:defRPr/>
              </a:pPr>
              <a:t>‹#›</a:t>
            </a:fld>
            <a:endParaRPr lang="en-US" altLang="ja-JP"/>
          </a:p>
        </p:txBody>
      </p:sp>
    </p:spTree>
    <p:extLst>
      <p:ext uri="{BB962C8B-B14F-4D97-AF65-F5344CB8AC3E}">
        <p14:creationId xmlns:p14="http://schemas.microsoft.com/office/powerpoint/2010/main" val="1683240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3B64C4-BDD5-4870-BDF5-2BA72BC73CC4}" type="slidenum">
              <a:rPr lang="en-US" altLang="ja-JP"/>
              <a:pPr>
                <a:defRPr/>
              </a:pPr>
              <a:t>‹#›</a:t>
            </a:fld>
            <a:endParaRPr lang="en-US" altLang="ja-JP"/>
          </a:p>
        </p:txBody>
      </p:sp>
    </p:spTree>
    <p:extLst>
      <p:ext uri="{BB962C8B-B14F-4D97-AF65-F5344CB8AC3E}">
        <p14:creationId xmlns:p14="http://schemas.microsoft.com/office/powerpoint/2010/main" val="321641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8D0A645-E35C-4D64-84F9-1316D973EDD5}" type="slidenum">
              <a:rPr lang="en-US" altLang="ja-JP"/>
              <a:pPr>
                <a:defRPr/>
              </a:pPr>
              <a:t>‹#›</a:t>
            </a:fld>
            <a:endParaRPr lang="en-US" altLang="ja-JP"/>
          </a:p>
        </p:txBody>
      </p:sp>
    </p:spTree>
    <p:extLst>
      <p:ext uri="{BB962C8B-B14F-4D97-AF65-F5344CB8AC3E}">
        <p14:creationId xmlns:p14="http://schemas.microsoft.com/office/powerpoint/2010/main" val="105591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E4ABABC-BABC-4AB9-91FA-E083280B0D64}" type="slidenum">
              <a:rPr lang="en-US" altLang="ja-JP"/>
              <a:pPr>
                <a:defRPr/>
              </a:pPr>
              <a:t>‹#›</a:t>
            </a:fld>
            <a:endParaRPr lang="en-US" altLang="ja-JP"/>
          </a:p>
        </p:txBody>
      </p:sp>
    </p:spTree>
    <p:extLst>
      <p:ext uri="{BB962C8B-B14F-4D97-AF65-F5344CB8AC3E}">
        <p14:creationId xmlns:p14="http://schemas.microsoft.com/office/powerpoint/2010/main" val="271901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235335D-F02A-4E95-8B75-3BBF792F9AD7}" type="slidenum">
              <a:rPr lang="en-US" altLang="ja-JP"/>
              <a:pPr>
                <a:defRPr/>
              </a:pPr>
              <a:t>‹#›</a:t>
            </a:fld>
            <a:endParaRPr lang="en-US" altLang="ja-JP"/>
          </a:p>
        </p:txBody>
      </p:sp>
    </p:spTree>
    <p:extLst>
      <p:ext uri="{BB962C8B-B14F-4D97-AF65-F5344CB8AC3E}">
        <p14:creationId xmlns:p14="http://schemas.microsoft.com/office/powerpoint/2010/main" val="2536990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5A1B463-84D4-405E-AA03-2FFBBEAA2BEF}" type="slidenum">
              <a:rPr lang="en-US" altLang="ja-JP"/>
              <a:pPr>
                <a:defRPr/>
              </a:pPr>
              <a:t>‹#›</a:t>
            </a:fld>
            <a:endParaRPr lang="en-US" altLang="ja-JP"/>
          </a:p>
        </p:txBody>
      </p:sp>
    </p:spTree>
    <p:extLst>
      <p:ext uri="{BB962C8B-B14F-4D97-AF65-F5344CB8AC3E}">
        <p14:creationId xmlns:p14="http://schemas.microsoft.com/office/powerpoint/2010/main" val="4260931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A8DA5991-C342-4FC0-9487-E24EEAB27C5A}" type="slidenum">
              <a:rPr lang="en-US" altLang="ja-JP"/>
              <a:pPr>
                <a:defRPr/>
              </a:pPr>
              <a:t>‹#›</a:t>
            </a:fld>
            <a:endParaRPr lang="en-US" altLang="ja-JP"/>
          </a:p>
        </p:txBody>
      </p:sp>
    </p:spTree>
    <p:extLst>
      <p:ext uri="{BB962C8B-B14F-4D97-AF65-F5344CB8AC3E}">
        <p14:creationId xmlns:p14="http://schemas.microsoft.com/office/powerpoint/2010/main" val="3157267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C3EDFC1-D7A3-4E06-A8F7-341274BE6CA2}" type="slidenum">
              <a:rPr lang="en-US" altLang="ja-JP"/>
              <a:pPr>
                <a:defRPr/>
              </a:pPr>
              <a:t>‹#›</a:t>
            </a:fld>
            <a:endParaRPr lang="en-US" altLang="ja-JP"/>
          </a:p>
        </p:txBody>
      </p:sp>
    </p:spTree>
    <p:extLst>
      <p:ext uri="{BB962C8B-B14F-4D97-AF65-F5344CB8AC3E}">
        <p14:creationId xmlns:p14="http://schemas.microsoft.com/office/powerpoint/2010/main" val="21098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BC5A39-1626-41E5-8659-871A18B3EF3D}" type="slidenum">
              <a:rPr lang="en-US" altLang="ja-JP"/>
              <a:pPr>
                <a:defRPr/>
              </a:pPr>
              <a:t>‹#›</a:t>
            </a:fld>
            <a:endParaRPr lang="en-US" altLang="ja-JP"/>
          </a:p>
        </p:txBody>
      </p:sp>
    </p:spTree>
    <p:extLst>
      <p:ext uri="{BB962C8B-B14F-4D97-AF65-F5344CB8AC3E}">
        <p14:creationId xmlns:p14="http://schemas.microsoft.com/office/powerpoint/2010/main" val="393680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1286011-3452-49F0-9361-3DC0A808DAE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8"/>
          <p:cNvSpPr txBox="1">
            <a:spLocks noChangeArrowheads="1"/>
          </p:cNvSpPr>
          <p:nvPr/>
        </p:nvSpPr>
        <p:spPr bwMode="auto">
          <a:xfrm>
            <a:off x="838200" y="762000"/>
            <a:ext cx="5175250"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50000"/>
              </a:spcBef>
              <a:buFontTx/>
              <a:buNone/>
            </a:pPr>
            <a:r>
              <a:rPr lang="ja-JP" altLang="en-US" sz="1300"/>
              <a:t>経営診断受診促進事業のスキーム</a:t>
            </a:r>
          </a:p>
        </p:txBody>
      </p:sp>
      <p:sp>
        <p:nvSpPr>
          <p:cNvPr id="4099" name="Rectangle 167"/>
          <p:cNvSpPr>
            <a:spLocks noChangeArrowheads="1"/>
          </p:cNvSpPr>
          <p:nvPr/>
        </p:nvSpPr>
        <p:spPr bwMode="auto">
          <a:xfrm>
            <a:off x="381000" y="1295400"/>
            <a:ext cx="30480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buFontTx/>
              <a:buNone/>
            </a:pPr>
            <a:r>
              <a:rPr lang="ja-JP" altLang="en-US" sz="1300"/>
              <a:t>１．総合的な経営診断　（ステップ１）</a:t>
            </a:r>
            <a:endParaRPr lang="ja-JP" altLang="en-US" sz="1400"/>
          </a:p>
        </p:txBody>
      </p:sp>
      <p:sp>
        <p:nvSpPr>
          <p:cNvPr id="4100" name="Rectangle 177"/>
          <p:cNvSpPr>
            <a:spLocks noChangeArrowheads="1"/>
          </p:cNvSpPr>
          <p:nvPr/>
        </p:nvSpPr>
        <p:spPr bwMode="auto">
          <a:xfrm>
            <a:off x="381000" y="5181600"/>
            <a:ext cx="41910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buFontTx/>
              <a:buNone/>
            </a:pPr>
            <a:r>
              <a:rPr lang="ja-JP" altLang="en-US" sz="1300"/>
              <a:t>２．経営改善相談　（ステップ２）</a:t>
            </a:r>
          </a:p>
          <a:p>
            <a:pPr eaLnBrk="1" hangingPunct="1">
              <a:buFontTx/>
              <a:buNone/>
            </a:pPr>
            <a:endParaRPr lang="en-US" altLang="ja-JP" sz="1300"/>
          </a:p>
        </p:txBody>
      </p:sp>
      <p:sp>
        <p:nvSpPr>
          <p:cNvPr id="4101" name="AutoShape 178"/>
          <p:cNvSpPr>
            <a:spLocks noChangeArrowheads="1"/>
          </p:cNvSpPr>
          <p:nvPr/>
        </p:nvSpPr>
        <p:spPr bwMode="auto">
          <a:xfrm>
            <a:off x="3352800" y="3860800"/>
            <a:ext cx="211138" cy="254000"/>
          </a:xfrm>
          <a:prstGeom prst="downArrow">
            <a:avLst>
              <a:gd name="adj1" fmla="val 50000"/>
              <a:gd name="adj2" fmla="val 30075"/>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4102" name="Rectangle 181"/>
          <p:cNvSpPr>
            <a:spLocks noChangeArrowheads="1"/>
          </p:cNvSpPr>
          <p:nvPr/>
        </p:nvSpPr>
        <p:spPr bwMode="auto">
          <a:xfrm>
            <a:off x="0" y="5283200"/>
            <a:ext cx="2532063" cy="88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buClr>
                <a:srgbClr val="CCFF33"/>
              </a:buClr>
              <a:buSzPct val="70000"/>
              <a:buFont typeface="Wingdings" panose="05000000000000000000" pitchFamily="2" charset="2"/>
              <a:buNone/>
            </a:pPr>
            <a:r>
              <a:rPr lang="ja-JP" altLang="en-US" sz="1200">
                <a:latin typeface="Arial" panose="020B0604020202020204" pitchFamily="34" charset="0"/>
              </a:rPr>
              <a:t>　　　 </a:t>
            </a:r>
          </a:p>
        </p:txBody>
      </p:sp>
      <p:sp>
        <p:nvSpPr>
          <p:cNvPr id="4103" name="Rectangle 193"/>
          <p:cNvSpPr>
            <a:spLocks noChangeArrowheads="1"/>
          </p:cNvSpPr>
          <p:nvPr/>
        </p:nvSpPr>
        <p:spPr bwMode="auto">
          <a:xfrm>
            <a:off x="914400" y="1676400"/>
            <a:ext cx="5257800" cy="6096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a:latin typeface="Arial" panose="020B0604020202020204" pitchFamily="34" charset="0"/>
              </a:rPr>
              <a:t>　　　専門家を派遣して総合的な経営診断を実施し、経営実態の把握と</a:t>
            </a:r>
          </a:p>
          <a:p>
            <a:pPr eaLnBrk="1" hangingPunct="1">
              <a:spcBef>
                <a:spcPct val="0"/>
              </a:spcBef>
              <a:buFontTx/>
              <a:buNone/>
            </a:pPr>
            <a:r>
              <a:rPr lang="ja-JP" altLang="en-US" sz="1200">
                <a:latin typeface="Arial" panose="020B0604020202020204" pitchFamily="34" charset="0"/>
              </a:rPr>
              <a:t>　　　課題抽出等を図る</a:t>
            </a:r>
          </a:p>
        </p:txBody>
      </p:sp>
      <p:sp>
        <p:nvSpPr>
          <p:cNvPr id="4104" name="Rectangle 194"/>
          <p:cNvSpPr>
            <a:spLocks noChangeArrowheads="1"/>
          </p:cNvSpPr>
          <p:nvPr/>
        </p:nvSpPr>
        <p:spPr bwMode="auto">
          <a:xfrm>
            <a:off x="914400" y="2362200"/>
            <a:ext cx="5257800" cy="1447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dist" eaLnBrk="1" hangingPunct="1">
              <a:buClr>
                <a:srgbClr val="CCFF33"/>
              </a:buClr>
              <a:buSzPct val="70000"/>
              <a:buFont typeface="Wingdings" panose="05000000000000000000" pitchFamily="2" charset="2"/>
              <a:buNone/>
            </a:pPr>
            <a:endParaRPr lang="en-US" altLang="ja-JP" sz="1200">
              <a:latin typeface="Arial" panose="020B0604020202020204" pitchFamily="34" charset="0"/>
            </a:endParaRPr>
          </a:p>
          <a:p>
            <a:pPr algn="dist" eaLnBrk="1" hangingPunct="1">
              <a:buClr>
                <a:srgbClr val="CCFF33"/>
              </a:buClr>
              <a:buSzPct val="70000"/>
              <a:buFont typeface="Wingdings" panose="05000000000000000000" pitchFamily="2" charset="2"/>
              <a:buNone/>
            </a:pPr>
            <a:r>
              <a:rPr lang="ja-JP" altLang="en-US" sz="1200">
                <a:latin typeface="Arial" panose="020B0604020202020204" pitchFamily="34" charset="0"/>
              </a:rPr>
              <a:t>・診 断 費 用　　　１６万円（消費税別）　</a:t>
            </a:r>
            <a:r>
              <a:rPr lang="en-US" altLang="ja-JP" sz="1200">
                <a:latin typeface="Arial" panose="020B0604020202020204" pitchFamily="34" charset="0"/>
              </a:rPr>
              <a:t>※</a:t>
            </a:r>
            <a:r>
              <a:rPr lang="ja-JP" altLang="en-US" sz="1200">
                <a:latin typeface="Arial" panose="020B0604020202020204" pitchFamily="34" charset="0"/>
              </a:rPr>
              <a:t>別途交通費（現地出張費）必要</a:t>
            </a:r>
          </a:p>
          <a:p>
            <a:pPr algn="dist" eaLnBrk="1" hangingPunct="1">
              <a:buClr>
                <a:srgbClr val="CCFF33"/>
              </a:buClr>
              <a:buSzPct val="70000"/>
              <a:buFont typeface="Wingdings" panose="05000000000000000000" pitchFamily="2" charset="2"/>
              <a:buNone/>
            </a:pPr>
            <a:r>
              <a:rPr lang="ja-JP" altLang="en-US" sz="1200">
                <a:latin typeface="Arial" panose="020B0604020202020204" pitchFamily="34" charset="0"/>
              </a:rPr>
              <a:t>　　　　　　　　　　　　　</a:t>
            </a:r>
            <a:r>
              <a:rPr lang="ja-JP" altLang="en-US" sz="1200" b="1" u="sng">
                <a:latin typeface="Arial" panose="020B0604020202020204" pitchFamily="34" charset="0"/>
              </a:rPr>
              <a:t>・全ト協が診断費用の１／２　（８万円）を助成</a:t>
            </a:r>
            <a:endParaRPr lang="en-US" altLang="ja-JP" sz="1200" b="1" u="sng">
              <a:latin typeface="Arial" panose="020B0604020202020204" pitchFamily="34" charset="0"/>
            </a:endParaRPr>
          </a:p>
          <a:p>
            <a:pPr algn="dist" eaLnBrk="1" hangingPunct="1">
              <a:buClr>
                <a:srgbClr val="CCFF33"/>
              </a:buClr>
              <a:buSzPct val="70000"/>
              <a:buFont typeface="Wingdings" panose="05000000000000000000" pitchFamily="2" charset="2"/>
              <a:buNone/>
            </a:pPr>
            <a:r>
              <a:rPr lang="ja-JP" altLang="en-US" sz="1200" b="1">
                <a:latin typeface="Arial" panose="020B0604020202020204" pitchFamily="34" charset="0"/>
              </a:rPr>
              <a:t>　　　　　　　　　　　　　　　</a:t>
            </a:r>
            <a:r>
              <a:rPr lang="en-US" altLang="ja-JP" sz="1200" b="1" u="sng">
                <a:latin typeface="Arial" panose="020B0604020202020204" pitchFamily="34" charset="0"/>
              </a:rPr>
              <a:t>※G</a:t>
            </a:r>
            <a:r>
              <a:rPr lang="ja-JP" altLang="en-US" sz="1200" b="1" u="sng">
                <a:latin typeface="Arial" panose="020B0604020202020204" pitchFamily="34" charset="0"/>
              </a:rPr>
              <a:t>マーク取得事業所は１０万円を助成</a:t>
            </a:r>
            <a:r>
              <a:rPr lang="ja-JP" altLang="en-US" sz="1200">
                <a:latin typeface="Arial" panose="020B0604020202020204" pitchFamily="34" charset="0"/>
              </a:rPr>
              <a:t>　　　　　　　　　　　　　</a:t>
            </a:r>
          </a:p>
          <a:p>
            <a:pPr algn="dist" eaLnBrk="1" hangingPunct="1">
              <a:buClr>
                <a:srgbClr val="CCFF33"/>
              </a:buClr>
              <a:buSzPct val="70000"/>
              <a:buFont typeface="Wingdings" panose="05000000000000000000" pitchFamily="2" charset="2"/>
              <a:buNone/>
            </a:pPr>
            <a:r>
              <a:rPr lang="ja-JP" altLang="en-US" sz="1200">
                <a:latin typeface="Arial" panose="020B0604020202020204" pitchFamily="34" charset="0"/>
              </a:rPr>
              <a:t>　　　　　　　　　　　　　　　・地方ト協がさらに助成することは妨げない</a:t>
            </a:r>
          </a:p>
          <a:p>
            <a:pPr algn="dist" eaLnBrk="1" hangingPunct="1">
              <a:buClr>
                <a:srgbClr val="CCFF33"/>
              </a:buClr>
              <a:buSzPct val="70000"/>
              <a:buFont typeface="Wingdings" panose="05000000000000000000" pitchFamily="2" charset="2"/>
              <a:buNone/>
            </a:pPr>
            <a:r>
              <a:rPr lang="ja-JP" altLang="en-US" sz="1200">
                <a:latin typeface="Arial" panose="020B0604020202020204" pitchFamily="34" charset="0"/>
              </a:rPr>
              <a:t>・診　断　士　　　全ト協の推薦のある者、又は、地方ト協の推薦のある者</a:t>
            </a:r>
          </a:p>
          <a:p>
            <a:pPr algn="dist" eaLnBrk="1" hangingPunct="1">
              <a:buClr>
                <a:srgbClr val="CCFF33"/>
              </a:buClr>
              <a:buSzPct val="70000"/>
              <a:buFont typeface="Wingdings" panose="05000000000000000000" pitchFamily="2" charset="2"/>
              <a:buNone/>
            </a:pPr>
            <a:r>
              <a:rPr lang="ja-JP" altLang="en-US" sz="1200">
                <a:latin typeface="Arial" panose="020B0604020202020204" pitchFamily="34" charset="0"/>
              </a:rPr>
              <a:t>                            </a:t>
            </a:r>
          </a:p>
        </p:txBody>
      </p:sp>
      <p:sp>
        <p:nvSpPr>
          <p:cNvPr id="4105" name="Oval 195"/>
          <p:cNvSpPr>
            <a:spLocks noChangeArrowheads="1"/>
          </p:cNvSpPr>
          <p:nvPr/>
        </p:nvSpPr>
        <p:spPr bwMode="auto">
          <a:xfrm>
            <a:off x="1524000" y="8672513"/>
            <a:ext cx="4038600" cy="457200"/>
          </a:xfrm>
          <a:prstGeom prst="ellipse">
            <a:avLst/>
          </a:prstGeom>
          <a:solidFill>
            <a:srgbClr val="CCCCFF"/>
          </a:solidFill>
          <a:ln w="9525">
            <a:solidFill>
              <a:schemeClr val="bg1"/>
            </a:solidFill>
            <a:round/>
            <a:headEnd/>
            <a:tailEnd/>
          </a:ln>
          <a:effectLst>
            <a:outerShdw dist="107763" dir="2700000" algn="ctr" rotWithShape="0">
              <a:schemeClr val="bg2"/>
            </a:outerShdw>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200" b="1"/>
              <a:t>助言を行い、経営改善提案　（改善提案書を発行）</a:t>
            </a:r>
            <a:r>
              <a:rPr lang="ja-JP" altLang="en-US" sz="1200"/>
              <a:t>　</a:t>
            </a:r>
          </a:p>
        </p:txBody>
      </p:sp>
      <p:sp>
        <p:nvSpPr>
          <p:cNvPr id="4106" name="Rectangle 197"/>
          <p:cNvSpPr>
            <a:spLocks noChangeArrowheads="1"/>
          </p:cNvSpPr>
          <p:nvPr/>
        </p:nvSpPr>
        <p:spPr bwMode="auto">
          <a:xfrm>
            <a:off x="914400" y="5562600"/>
            <a:ext cx="5257800" cy="838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a:latin typeface="Arial" panose="020B0604020202020204" pitchFamily="34" charset="0"/>
              </a:rPr>
              <a:t>　　　全ト協に相談窓口を設置し、ステップ１</a:t>
            </a:r>
            <a:r>
              <a:rPr lang="ja-JP" altLang="en-US" sz="1200" b="1">
                <a:latin typeface="Arial" panose="020B0604020202020204" pitchFamily="34" charset="0"/>
              </a:rPr>
              <a:t>「標準経営診断書」</a:t>
            </a:r>
            <a:r>
              <a:rPr lang="ja-JP" altLang="en-US" sz="1200">
                <a:latin typeface="Arial" panose="020B0604020202020204" pitchFamily="34" charset="0"/>
              </a:rPr>
              <a:t>をベースに、トラッ</a:t>
            </a:r>
            <a:endParaRPr lang="en-US" altLang="ja-JP" sz="1200">
              <a:latin typeface="Arial" panose="020B0604020202020204" pitchFamily="34" charset="0"/>
            </a:endParaRPr>
          </a:p>
          <a:p>
            <a:pPr eaLnBrk="1" hangingPunct="1">
              <a:spcBef>
                <a:spcPct val="0"/>
              </a:spcBef>
              <a:buFontTx/>
              <a:buNone/>
            </a:pPr>
            <a:r>
              <a:rPr lang="ja-JP" altLang="en-US" sz="1200">
                <a:latin typeface="Arial" panose="020B0604020202020204" pitchFamily="34" charset="0"/>
              </a:rPr>
              <a:t>　　　ク運送事業の経営診断に豊富な経験を持つ専門家により経営改善に係る</a:t>
            </a:r>
          </a:p>
          <a:p>
            <a:pPr eaLnBrk="1" hangingPunct="1">
              <a:spcBef>
                <a:spcPct val="0"/>
              </a:spcBef>
              <a:buFontTx/>
              <a:buNone/>
            </a:pPr>
            <a:r>
              <a:rPr lang="ja-JP" altLang="en-US" sz="1200">
                <a:latin typeface="Arial" panose="020B0604020202020204" pitchFamily="34" charset="0"/>
              </a:rPr>
              <a:t>　　　助言を行う</a:t>
            </a:r>
          </a:p>
        </p:txBody>
      </p:sp>
      <p:sp>
        <p:nvSpPr>
          <p:cNvPr id="4107" name="Rectangle 198"/>
          <p:cNvSpPr>
            <a:spLocks noChangeArrowheads="1"/>
          </p:cNvSpPr>
          <p:nvPr/>
        </p:nvSpPr>
        <p:spPr bwMode="auto">
          <a:xfrm>
            <a:off x="914400" y="6477000"/>
            <a:ext cx="5257800" cy="189071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buClr>
                <a:srgbClr val="CCFF33"/>
              </a:buClr>
              <a:buSzPct val="70000"/>
              <a:buFont typeface="Wingdings" panose="05000000000000000000" pitchFamily="2" charset="2"/>
              <a:buNone/>
            </a:pPr>
            <a:r>
              <a:rPr lang="ja-JP" altLang="en-US" sz="1200">
                <a:latin typeface="Arial" panose="020B0604020202020204" pitchFamily="34" charset="0"/>
              </a:rPr>
              <a:t>・相談対象者　　  上記１．「総合的な経営診断」の受診者</a:t>
            </a:r>
          </a:p>
          <a:p>
            <a:pPr eaLnBrk="1" hangingPunct="1">
              <a:buClr>
                <a:srgbClr val="CCFF33"/>
              </a:buClr>
              <a:buSzPct val="70000"/>
              <a:buFont typeface="Wingdings" panose="05000000000000000000" pitchFamily="2" charset="2"/>
              <a:buNone/>
            </a:pPr>
            <a:r>
              <a:rPr lang="ja-JP" altLang="en-US" sz="1200">
                <a:latin typeface="Arial" panose="020B0604020202020204" pitchFamily="34" charset="0"/>
              </a:rPr>
              <a:t>・相談方法等　　　相談日を定め、完全予約制で実施</a:t>
            </a:r>
          </a:p>
          <a:p>
            <a:pPr eaLnBrk="1" hangingPunct="1">
              <a:buClr>
                <a:srgbClr val="CCFF33"/>
              </a:buClr>
              <a:buSzPct val="70000"/>
              <a:buFont typeface="Wingdings" panose="05000000000000000000" pitchFamily="2" charset="2"/>
              <a:buNone/>
            </a:pPr>
            <a:r>
              <a:rPr lang="ja-JP" altLang="en-US" sz="1200">
                <a:latin typeface="Arial" panose="020B0604020202020204" pitchFamily="34" charset="0"/>
              </a:rPr>
              <a:t>・相 談 費 用　　　 ５万円（消費税別）</a:t>
            </a:r>
            <a:r>
              <a:rPr lang="en-US" altLang="ja-JP" sz="1200">
                <a:latin typeface="Arial" panose="020B0604020202020204" pitchFamily="34" charset="0"/>
              </a:rPr>
              <a:t> ※</a:t>
            </a:r>
            <a:r>
              <a:rPr lang="ja-JP" altLang="en-US" sz="1200">
                <a:latin typeface="Arial" panose="020B0604020202020204" pitchFamily="34" charset="0"/>
              </a:rPr>
              <a:t>別途交通費（現地出張費）必要</a:t>
            </a:r>
            <a:endParaRPr lang="en-US" altLang="ja-JP" sz="1200">
              <a:latin typeface="Arial" panose="020B0604020202020204" pitchFamily="34" charset="0"/>
            </a:endParaRPr>
          </a:p>
          <a:p>
            <a:pPr eaLnBrk="1" hangingPunct="1">
              <a:buClr>
                <a:srgbClr val="CCFF33"/>
              </a:buClr>
              <a:buSzPct val="70000"/>
              <a:buFont typeface="Wingdings" panose="05000000000000000000" pitchFamily="2" charset="2"/>
              <a:buNone/>
            </a:pPr>
            <a:r>
              <a:rPr lang="ja-JP" altLang="en-US" sz="1200">
                <a:latin typeface="Arial" panose="020B0604020202020204" pitchFamily="34" charset="0"/>
              </a:rPr>
              <a:t>　　　　　　　　　　　</a:t>
            </a:r>
            <a:r>
              <a:rPr lang="ja-JP" altLang="en-US" sz="1200" b="1">
                <a:latin typeface="Arial" panose="020B0604020202020204" pitchFamily="34" charset="0"/>
              </a:rPr>
              <a:t> 　</a:t>
            </a:r>
            <a:r>
              <a:rPr lang="ja-JP" altLang="en-US" sz="1200" b="1" u="sng">
                <a:latin typeface="Arial" panose="020B0604020202020204" pitchFamily="34" charset="0"/>
              </a:rPr>
              <a:t>・全ト協が２万円を助成</a:t>
            </a:r>
            <a:endParaRPr lang="en-US" altLang="ja-JP" sz="1200" b="1" u="sng">
              <a:latin typeface="Arial" panose="020B0604020202020204" pitchFamily="34" charset="0"/>
            </a:endParaRPr>
          </a:p>
          <a:p>
            <a:pPr eaLnBrk="1" hangingPunct="1">
              <a:buClr>
                <a:srgbClr val="CCFF33"/>
              </a:buClr>
              <a:buSzPct val="70000"/>
              <a:buFont typeface="Wingdings" panose="05000000000000000000" pitchFamily="2" charset="2"/>
              <a:buNone/>
            </a:pPr>
            <a:r>
              <a:rPr lang="ja-JP" altLang="en-US" sz="1200" b="1">
                <a:latin typeface="Arial" panose="020B0604020202020204" pitchFamily="34" charset="0"/>
              </a:rPr>
              <a:t>　　　　　　　　　　　　　</a:t>
            </a:r>
            <a:r>
              <a:rPr lang="en-US" altLang="ja-JP" sz="1200" b="1" u="sng">
                <a:latin typeface="Arial" panose="020B0604020202020204" pitchFamily="34" charset="0"/>
              </a:rPr>
              <a:t>※G</a:t>
            </a:r>
            <a:r>
              <a:rPr lang="ja-JP" altLang="en-US" sz="1200" b="1" u="sng">
                <a:latin typeface="Arial" panose="020B0604020202020204" pitchFamily="34" charset="0"/>
              </a:rPr>
              <a:t>マーク取得事業所は３万円を助成</a:t>
            </a:r>
            <a:r>
              <a:rPr lang="ja-JP" altLang="en-US" sz="1200">
                <a:latin typeface="Arial" panose="020B0604020202020204" pitchFamily="34" charset="0"/>
              </a:rPr>
              <a:t>　　　　　　　　　　</a:t>
            </a:r>
          </a:p>
          <a:p>
            <a:pPr eaLnBrk="1" hangingPunct="1">
              <a:buClr>
                <a:srgbClr val="CCFF33"/>
              </a:buClr>
              <a:buSzPct val="70000"/>
              <a:buFont typeface="Wingdings" panose="05000000000000000000" pitchFamily="2" charset="2"/>
              <a:buNone/>
            </a:pPr>
            <a:r>
              <a:rPr lang="ja-JP" altLang="en-US" sz="1200">
                <a:latin typeface="Arial" panose="020B0604020202020204" pitchFamily="34" charset="0"/>
              </a:rPr>
              <a:t>　　　　　　　　　　　　　　　・地方ト協がさらに助成することは妨げない</a:t>
            </a:r>
            <a:endParaRPr lang="en-US" altLang="ja-JP" sz="1200">
              <a:latin typeface="Arial" panose="020B0604020202020204" pitchFamily="34" charset="0"/>
            </a:endParaRPr>
          </a:p>
          <a:p>
            <a:pPr eaLnBrk="1" hangingPunct="1">
              <a:buClr>
                <a:srgbClr val="CCFF33"/>
              </a:buClr>
              <a:buSzPct val="70000"/>
              <a:buFontTx/>
              <a:buNone/>
            </a:pPr>
            <a:r>
              <a:rPr lang="ja-JP" altLang="en-US" sz="1200">
                <a:latin typeface="Arial" panose="020B0604020202020204" pitchFamily="34" charset="0"/>
              </a:rPr>
              <a:t>・診　断　士　　　　ステップ１を診断した者と同一とする</a:t>
            </a:r>
          </a:p>
        </p:txBody>
      </p:sp>
      <p:sp>
        <p:nvSpPr>
          <p:cNvPr id="4108" name="Oval 222"/>
          <p:cNvSpPr>
            <a:spLocks noChangeArrowheads="1"/>
          </p:cNvSpPr>
          <p:nvPr/>
        </p:nvSpPr>
        <p:spPr bwMode="auto">
          <a:xfrm>
            <a:off x="1447800" y="4114800"/>
            <a:ext cx="4038600" cy="457200"/>
          </a:xfrm>
          <a:prstGeom prst="ellipse">
            <a:avLst/>
          </a:prstGeom>
          <a:solidFill>
            <a:srgbClr val="CCCCFF"/>
          </a:solidFill>
          <a:ln w="9525">
            <a:solidFill>
              <a:schemeClr val="bg1"/>
            </a:solidFill>
            <a:round/>
            <a:headEnd/>
            <a:tailEnd/>
          </a:ln>
          <a:effectLst>
            <a:outerShdw dist="107763" dir="2700000" algn="ctr" rotWithShape="0">
              <a:schemeClr val="bg2"/>
            </a:outerShdw>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200" b="1"/>
              <a:t>標準経営診断　（診断書を発行）</a:t>
            </a:r>
            <a:r>
              <a:rPr lang="ja-JP" altLang="en-US" sz="1200"/>
              <a:t>　</a:t>
            </a:r>
          </a:p>
        </p:txBody>
      </p:sp>
      <p:sp>
        <p:nvSpPr>
          <p:cNvPr id="4109" name="AutoShape 225"/>
          <p:cNvSpPr>
            <a:spLocks noChangeArrowheads="1"/>
          </p:cNvSpPr>
          <p:nvPr/>
        </p:nvSpPr>
        <p:spPr bwMode="auto">
          <a:xfrm>
            <a:off x="3429000" y="8367713"/>
            <a:ext cx="211138" cy="254000"/>
          </a:xfrm>
          <a:prstGeom prst="downArrow">
            <a:avLst>
              <a:gd name="adj1" fmla="val 50000"/>
              <a:gd name="adj2" fmla="val 30075"/>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4217</TotalTime>
  <Words>37</Words>
  <Application>Microsoft Office PowerPoint</Application>
  <PresentationFormat>A4 210 x 297 mm</PresentationFormat>
  <Paragraphs>26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Times New Roman</vt:lpstr>
      <vt:lpstr>ＭＳ Ｐゴシック</vt:lpstr>
      <vt:lpstr>Arial</vt:lpstr>
      <vt:lpstr>Calibri</vt:lpstr>
      <vt:lpstr>Wingdings</vt:lpstr>
      <vt:lpstr>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武田 宗晴</dc:creator>
  <cp:lastModifiedBy>abe</cp:lastModifiedBy>
  <cp:revision>166</cp:revision>
  <cp:lastPrinted>2015-05-15T00:07:46Z</cp:lastPrinted>
  <dcterms:created xsi:type="dcterms:W3CDTF">2005-05-24T01:05:25Z</dcterms:created>
  <dcterms:modified xsi:type="dcterms:W3CDTF">2019-05-27T04:15:54Z</dcterms:modified>
</cp:coreProperties>
</file>