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74A8-8CF8-4932-B89D-449676BE72AF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6CB2C-79BC-41BB-820A-B78495ACCA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73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AB76E300-A42A-42F1-B7C3-753AFC195B18}" type="slidenum">
              <a:rPr lang="ja-JP" altLang="en-US" sz="1200"/>
              <a:pPr eaLnBrk="1" hangingPunct="1"/>
              <a:t>1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43303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06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6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45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2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35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91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5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28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1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89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92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6DCD-0516-4A65-BDB9-1D07387EB470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6671-86B4-44E4-90C1-5D60FC74C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26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7"/>
          <p:cNvSpPr txBox="1">
            <a:spLocks noChangeArrowheads="1"/>
          </p:cNvSpPr>
          <p:nvPr/>
        </p:nvSpPr>
        <p:spPr bwMode="auto">
          <a:xfrm>
            <a:off x="381000" y="562708"/>
            <a:ext cx="2438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200" dirty="0"/>
              <a:t>１．総合的な経営診断（ステップ１）</a:t>
            </a:r>
          </a:p>
        </p:txBody>
      </p:sp>
      <p:sp>
        <p:nvSpPr>
          <p:cNvPr id="3075" name="Text Box 49"/>
          <p:cNvSpPr txBox="1">
            <a:spLocks noChangeArrowheads="1"/>
          </p:cNvSpPr>
          <p:nvPr/>
        </p:nvSpPr>
        <p:spPr bwMode="auto">
          <a:xfrm>
            <a:off x="381000" y="5092212"/>
            <a:ext cx="2286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200"/>
              <a:t>２．経営改善相談（ステップ２）</a:t>
            </a:r>
          </a:p>
        </p:txBody>
      </p:sp>
      <p:sp>
        <p:nvSpPr>
          <p:cNvPr id="3076" name="Text Box 67"/>
          <p:cNvSpPr txBox="1">
            <a:spLocks noChangeArrowheads="1"/>
          </p:cNvSpPr>
          <p:nvPr/>
        </p:nvSpPr>
        <p:spPr bwMode="auto">
          <a:xfrm>
            <a:off x="3962400" y="8847993"/>
            <a:ext cx="2438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00" b="1"/>
              <a:t>（</a:t>
            </a:r>
            <a:r>
              <a:rPr lang="en-US" altLang="ja-JP" sz="1000" b="1"/>
              <a:t>※</a:t>
            </a:r>
            <a:r>
              <a:rPr lang="ja-JP" altLang="en-US" sz="1000" b="1"/>
              <a:t>）　診断士はステップ１と同一とする</a:t>
            </a:r>
          </a:p>
        </p:txBody>
      </p:sp>
      <p:grpSp>
        <p:nvGrpSpPr>
          <p:cNvPr id="3077" name="Group 98"/>
          <p:cNvGrpSpPr>
            <a:grpSpLocks/>
          </p:cNvGrpSpPr>
          <p:nvPr/>
        </p:nvGrpSpPr>
        <p:grpSpPr bwMode="auto">
          <a:xfrm>
            <a:off x="457200" y="886558"/>
            <a:ext cx="6248400" cy="4009292"/>
            <a:chOff x="240" y="384"/>
            <a:chExt cx="3936" cy="2736"/>
          </a:xfrm>
        </p:grpSpPr>
        <p:sp>
          <p:nvSpPr>
            <p:cNvPr id="3097" name="AutoShape 2"/>
            <p:cNvSpPr>
              <a:spLocks noChangeArrowheads="1"/>
            </p:cNvSpPr>
            <p:nvPr/>
          </p:nvSpPr>
          <p:spPr bwMode="auto">
            <a:xfrm>
              <a:off x="240" y="384"/>
              <a:ext cx="240" cy="27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/>
                <a:t>会</a:t>
              </a:r>
            </a:p>
            <a:p>
              <a:pPr algn="l"/>
              <a:r>
                <a:rPr lang="ja-JP" altLang="en-US" sz="1200"/>
                <a:t>員</a:t>
              </a:r>
            </a:p>
            <a:p>
              <a:pPr algn="l"/>
              <a:r>
                <a:rPr lang="ja-JP" altLang="en-US" sz="1200"/>
                <a:t>事</a:t>
              </a:r>
            </a:p>
            <a:p>
              <a:pPr algn="l"/>
              <a:r>
                <a:rPr lang="ja-JP" altLang="en-US" sz="1200"/>
                <a:t>業</a:t>
              </a:r>
            </a:p>
            <a:p>
              <a:pPr algn="l"/>
              <a:r>
                <a:rPr lang="ja-JP" altLang="en-US" sz="1200"/>
                <a:t>者</a:t>
              </a:r>
            </a:p>
          </p:txBody>
        </p:sp>
        <p:sp>
          <p:nvSpPr>
            <p:cNvPr id="3098" name="AutoShape 3"/>
            <p:cNvSpPr>
              <a:spLocks noChangeArrowheads="1"/>
            </p:cNvSpPr>
            <p:nvPr/>
          </p:nvSpPr>
          <p:spPr bwMode="auto">
            <a:xfrm>
              <a:off x="1248" y="432"/>
              <a:ext cx="240" cy="1296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200"/>
                <a:t>都</a:t>
              </a:r>
            </a:p>
            <a:p>
              <a:r>
                <a:rPr lang="ja-JP" altLang="en-US" sz="1200"/>
                <a:t>道</a:t>
              </a:r>
            </a:p>
            <a:p>
              <a:r>
                <a:rPr lang="ja-JP" altLang="en-US" sz="1200"/>
                <a:t>府</a:t>
              </a:r>
            </a:p>
            <a:p>
              <a:r>
                <a:rPr lang="ja-JP" altLang="en-US" sz="1200"/>
                <a:t>県</a:t>
              </a:r>
            </a:p>
            <a:p>
              <a:r>
                <a:rPr lang="ja-JP" altLang="en-US" sz="1200"/>
                <a:t>ト</a:t>
              </a:r>
            </a:p>
            <a:p>
              <a:r>
                <a:rPr lang="ja-JP" altLang="en-US" sz="1200"/>
                <a:t>協</a:t>
              </a:r>
            </a:p>
            <a:p>
              <a:endParaRPr lang="en-US" altLang="ja-JP" sz="1200"/>
            </a:p>
          </p:txBody>
        </p:sp>
        <p:sp>
          <p:nvSpPr>
            <p:cNvPr id="3099" name="AutoShape 4"/>
            <p:cNvSpPr>
              <a:spLocks noChangeArrowheads="1"/>
            </p:cNvSpPr>
            <p:nvPr/>
          </p:nvSpPr>
          <p:spPr bwMode="auto">
            <a:xfrm>
              <a:off x="2352" y="432"/>
              <a:ext cx="240" cy="1296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200"/>
                <a:t>全</a:t>
              </a:r>
            </a:p>
            <a:p>
              <a:r>
                <a:rPr lang="ja-JP" altLang="en-US" sz="1200"/>
                <a:t>ト</a:t>
              </a:r>
            </a:p>
            <a:p>
              <a:r>
                <a:rPr lang="ja-JP" altLang="en-US" sz="1200"/>
                <a:t>協</a:t>
              </a:r>
            </a:p>
          </p:txBody>
        </p:sp>
        <p:sp>
          <p:nvSpPr>
            <p:cNvPr id="3100" name="AutoShape 5"/>
            <p:cNvSpPr>
              <a:spLocks noChangeArrowheads="1"/>
            </p:cNvSpPr>
            <p:nvPr/>
          </p:nvSpPr>
          <p:spPr bwMode="auto">
            <a:xfrm>
              <a:off x="3696" y="384"/>
              <a:ext cx="240" cy="27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/>
                <a:t>診</a:t>
              </a:r>
            </a:p>
            <a:p>
              <a:pPr algn="l"/>
              <a:endParaRPr lang="ja-JP" altLang="en-US" sz="1200"/>
            </a:p>
            <a:p>
              <a:pPr algn="l"/>
              <a:r>
                <a:rPr lang="ja-JP" altLang="en-US" sz="1200"/>
                <a:t>断</a:t>
              </a:r>
            </a:p>
            <a:p>
              <a:pPr algn="l"/>
              <a:endParaRPr lang="ja-JP" altLang="en-US" sz="1200"/>
            </a:p>
            <a:p>
              <a:pPr algn="l"/>
              <a:r>
                <a:rPr lang="ja-JP" altLang="en-US" sz="1200"/>
                <a:t>士</a:t>
              </a:r>
            </a:p>
          </p:txBody>
        </p:sp>
        <p:sp>
          <p:nvSpPr>
            <p:cNvPr id="3101" name="AutoShape 6"/>
            <p:cNvSpPr>
              <a:spLocks noChangeArrowheads="1"/>
            </p:cNvSpPr>
            <p:nvPr/>
          </p:nvSpPr>
          <p:spPr bwMode="auto">
            <a:xfrm>
              <a:off x="2640" y="384"/>
              <a:ext cx="1056" cy="240"/>
            </a:xfrm>
            <a:prstGeom prst="rightArrow">
              <a:avLst>
                <a:gd name="adj1" fmla="val 50000"/>
                <a:gd name="adj2" fmla="val 92502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/>
                <a:t>　　　　③依頼</a:t>
              </a:r>
            </a:p>
          </p:txBody>
        </p:sp>
        <p:sp>
          <p:nvSpPr>
            <p:cNvPr id="3102" name="AutoShape 7"/>
            <p:cNvSpPr>
              <a:spLocks noChangeArrowheads="1"/>
            </p:cNvSpPr>
            <p:nvPr/>
          </p:nvSpPr>
          <p:spPr bwMode="auto">
            <a:xfrm>
              <a:off x="1536" y="384"/>
              <a:ext cx="720" cy="24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/>
                <a:t>②</a:t>
              </a:r>
              <a:r>
                <a:rPr lang="ja-JP" altLang="en-US" sz="1200"/>
                <a:t>受診申込</a:t>
              </a:r>
            </a:p>
          </p:txBody>
        </p:sp>
        <p:sp>
          <p:nvSpPr>
            <p:cNvPr id="3103" name="AutoShape 8"/>
            <p:cNvSpPr>
              <a:spLocks noChangeArrowheads="1"/>
            </p:cNvSpPr>
            <p:nvPr/>
          </p:nvSpPr>
          <p:spPr bwMode="auto">
            <a:xfrm>
              <a:off x="480" y="384"/>
              <a:ext cx="720" cy="24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/>
                <a:t>①</a:t>
              </a:r>
              <a:r>
                <a:rPr lang="ja-JP" altLang="en-US" sz="1200"/>
                <a:t>受診申込み</a:t>
              </a:r>
            </a:p>
          </p:txBody>
        </p:sp>
        <p:sp>
          <p:nvSpPr>
            <p:cNvPr id="3104" name="AutoShape 13"/>
            <p:cNvSpPr>
              <a:spLocks noChangeArrowheads="1"/>
            </p:cNvSpPr>
            <p:nvPr/>
          </p:nvSpPr>
          <p:spPr bwMode="auto">
            <a:xfrm>
              <a:off x="1536" y="624"/>
              <a:ext cx="720" cy="240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/>
                <a:t>⑤</a:t>
              </a:r>
              <a:r>
                <a:rPr lang="ja-JP" altLang="en-US" sz="1000"/>
                <a:t>受診受付通知</a:t>
              </a:r>
            </a:p>
          </p:txBody>
        </p:sp>
        <p:sp>
          <p:nvSpPr>
            <p:cNvPr id="3105" name="AutoShape 14"/>
            <p:cNvSpPr>
              <a:spLocks noChangeArrowheads="1"/>
            </p:cNvSpPr>
            <p:nvPr/>
          </p:nvSpPr>
          <p:spPr bwMode="auto">
            <a:xfrm>
              <a:off x="480" y="624"/>
              <a:ext cx="720" cy="240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/>
                <a:t>⑥</a:t>
              </a:r>
              <a:r>
                <a:rPr lang="ja-JP" altLang="en-US" sz="1000"/>
                <a:t>受診受付連絡</a:t>
              </a:r>
            </a:p>
          </p:txBody>
        </p:sp>
        <p:sp>
          <p:nvSpPr>
            <p:cNvPr id="3106" name="AutoShape 21"/>
            <p:cNvSpPr>
              <a:spLocks noChangeArrowheads="1"/>
            </p:cNvSpPr>
            <p:nvPr/>
          </p:nvSpPr>
          <p:spPr bwMode="auto">
            <a:xfrm>
              <a:off x="480" y="1440"/>
              <a:ext cx="720" cy="240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/>
                <a:t>⑰</a:t>
              </a:r>
              <a:r>
                <a:rPr lang="ja-JP" altLang="en-US" sz="1200"/>
                <a:t>助成金交付</a:t>
              </a:r>
            </a:p>
          </p:txBody>
        </p:sp>
        <p:sp>
          <p:nvSpPr>
            <p:cNvPr id="3107" name="AutoShape 22"/>
            <p:cNvSpPr>
              <a:spLocks noChangeArrowheads="1"/>
            </p:cNvSpPr>
            <p:nvPr/>
          </p:nvSpPr>
          <p:spPr bwMode="auto">
            <a:xfrm>
              <a:off x="1536" y="1440"/>
              <a:ext cx="720" cy="240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/>
                <a:t>⑯</a:t>
              </a:r>
              <a:r>
                <a:rPr lang="ja-JP" altLang="en-US" sz="1200"/>
                <a:t>助成金交付</a:t>
              </a:r>
            </a:p>
          </p:txBody>
        </p:sp>
        <p:sp>
          <p:nvSpPr>
            <p:cNvPr id="3108" name="AutoShape 57"/>
            <p:cNvSpPr>
              <a:spLocks noChangeArrowheads="1"/>
            </p:cNvSpPr>
            <p:nvPr/>
          </p:nvSpPr>
          <p:spPr bwMode="auto">
            <a:xfrm>
              <a:off x="480" y="1200"/>
              <a:ext cx="720" cy="24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 dirty="0"/>
                <a:t>⑭</a:t>
              </a:r>
              <a:r>
                <a:rPr lang="ja-JP" altLang="en-US" sz="1200" dirty="0"/>
                <a:t>助成金申請</a:t>
              </a:r>
            </a:p>
          </p:txBody>
        </p:sp>
        <p:sp>
          <p:nvSpPr>
            <p:cNvPr id="3109" name="AutoShape 58"/>
            <p:cNvSpPr>
              <a:spLocks noChangeArrowheads="1"/>
            </p:cNvSpPr>
            <p:nvPr/>
          </p:nvSpPr>
          <p:spPr bwMode="auto">
            <a:xfrm>
              <a:off x="1536" y="1200"/>
              <a:ext cx="720" cy="24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/>
                <a:t>⑮</a:t>
              </a:r>
              <a:r>
                <a:rPr lang="ja-JP" altLang="en-US" sz="1200"/>
                <a:t>助成金申請</a:t>
              </a:r>
            </a:p>
          </p:txBody>
        </p: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3958" y="1824"/>
              <a:ext cx="218" cy="1296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altLang="ja-JP" sz="1050" dirty="0"/>
                <a:t>⑨</a:t>
              </a:r>
              <a:r>
                <a:rPr lang="ja-JP" altLang="en-US" sz="1050" dirty="0"/>
                <a:t>事前調査表分析（予備診断）</a:t>
              </a:r>
            </a:p>
          </p:txBody>
        </p:sp>
        <p:sp>
          <p:nvSpPr>
            <p:cNvPr id="3111" name="AutoShape 82"/>
            <p:cNvSpPr>
              <a:spLocks noChangeArrowheads="1"/>
            </p:cNvSpPr>
            <p:nvPr/>
          </p:nvSpPr>
          <p:spPr bwMode="auto">
            <a:xfrm flipH="1">
              <a:off x="2640" y="624"/>
              <a:ext cx="1056" cy="240"/>
            </a:xfrm>
            <a:prstGeom prst="rightArrow">
              <a:avLst>
                <a:gd name="adj1" fmla="val 50000"/>
                <a:gd name="adj2" fmla="val 11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/>
                <a:t>　　　④承諾</a:t>
              </a:r>
            </a:p>
          </p:txBody>
        </p:sp>
        <p:sp>
          <p:nvSpPr>
            <p:cNvPr id="3112" name="AutoShape 83"/>
            <p:cNvSpPr>
              <a:spLocks noChangeArrowheads="1"/>
            </p:cNvSpPr>
            <p:nvPr/>
          </p:nvSpPr>
          <p:spPr bwMode="auto">
            <a:xfrm>
              <a:off x="528" y="1728"/>
              <a:ext cx="3120" cy="240"/>
            </a:xfrm>
            <a:prstGeom prst="leftArrow">
              <a:avLst>
                <a:gd name="adj1" fmla="val 45000"/>
                <a:gd name="adj2" fmla="val 108815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/>
                <a:t>　　　　　　　　　　⑦事前調査表記入要請</a:t>
              </a:r>
            </a:p>
          </p:txBody>
        </p:sp>
        <p:sp>
          <p:nvSpPr>
            <p:cNvPr id="3113" name="AutoShape 84"/>
            <p:cNvSpPr>
              <a:spLocks noChangeArrowheads="1"/>
            </p:cNvSpPr>
            <p:nvPr/>
          </p:nvSpPr>
          <p:spPr bwMode="auto">
            <a:xfrm flipH="1">
              <a:off x="528" y="1920"/>
              <a:ext cx="3120" cy="240"/>
            </a:xfrm>
            <a:prstGeom prst="leftArrow">
              <a:avLst>
                <a:gd name="adj1" fmla="val 45000"/>
                <a:gd name="adj2" fmla="val 108815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/>
                <a:t>　　　　　　　　　　　　⑧事前調査表記入・送付</a:t>
              </a:r>
            </a:p>
          </p:txBody>
        </p:sp>
        <p:sp>
          <p:nvSpPr>
            <p:cNvPr id="3114" name="AutoShape 86"/>
            <p:cNvSpPr>
              <a:spLocks noChangeArrowheads="1"/>
            </p:cNvSpPr>
            <p:nvPr/>
          </p:nvSpPr>
          <p:spPr bwMode="auto">
            <a:xfrm flipH="1">
              <a:off x="2592" y="912"/>
              <a:ext cx="1104" cy="288"/>
            </a:xfrm>
            <a:prstGeom prst="rightArrow">
              <a:avLst>
                <a:gd name="adj1" fmla="val 50000"/>
                <a:gd name="adj2" fmla="val 95833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/>
                <a:t>⑫</a:t>
              </a:r>
              <a:r>
                <a:rPr lang="ja-JP" altLang="en-US" sz="1200"/>
                <a:t>診断実施完了報告</a:t>
              </a:r>
            </a:p>
          </p:txBody>
        </p:sp>
        <p:sp>
          <p:nvSpPr>
            <p:cNvPr id="3115" name="AutoShape 87"/>
            <p:cNvSpPr>
              <a:spLocks noChangeArrowheads="1"/>
            </p:cNvSpPr>
            <p:nvPr/>
          </p:nvSpPr>
          <p:spPr bwMode="auto">
            <a:xfrm>
              <a:off x="528" y="2160"/>
              <a:ext cx="3120" cy="240"/>
            </a:xfrm>
            <a:prstGeom prst="leftRightArrow">
              <a:avLst>
                <a:gd name="adj1" fmla="val 50000"/>
                <a:gd name="adj2" fmla="val 123681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/>
                <a:t>　　　　               ⑩現地調査・診断の実施</a:t>
              </a:r>
            </a:p>
          </p:txBody>
        </p:sp>
        <p:sp>
          <p:nvSpPr>
            <p:cNvPr id="3116" name="AutoShape 88"/>
            <p:cNvSpPr>
              <a:spLocks noChangeArrowheads="1"/>
            </p:cNvSpPr>
            <p:nvPr/>
          </p:nvSpPr>
          <p:spPr bwMode="auto">
            <a:xfrm>
              <a:off x="528" y="2448"/>
              <a:ext cx="3120" cy="240"/>
            </a:xfrm>
            <a:prstGeom prst="leftArrow">
              <a:avLst>
                <a:gd name="adj1" fmla="val 45000"/>
                <a:gd name="adj2" fmla="val 122356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ja-JP" sz="1200"/>
                <a:t>                </a:t>
              </a:r>
              <a:r>
                <a:rPr lang="ja-JP" altLang="en-US" sz="1200"/>
                <a:t>　　　　 ⑪経営診断報告書の発行</a:t>
              </a:r>
            </a:p>
          </p:txBody>
        </p:sp>
        <p:sp>
          <p:nvSpPr>
            <p:cNvPr id="3117" name="AutoShape 90"/>
            <p:cNvSpPr>
              <a:spLocks noChangeArrowheads="1"/>
            </p:cNvSpPr>
            <p:nvPr/>
          </p:nvSpPr>
          <p:spPr bwMode="auto">
            <a:xfrm flipH="1">
              <a:off x="528" y="2880"/>
              <a:ext cx="3120" cy="240"/>
            </a:xfrm>
            <a:prstGeom prst="leftArrow">
              <a:avLst>
                <a:gd name="adj1" fmla="val 45843"/>
                <a:gd name="adj2" fmla="val 13222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/>
                <a:t>　　　　　　　　　　　　 ⑭診断費用支払</a:t>
              </a:r>
            </a:p>
          </p:txBody>
        </p:sp>
        <p:sp>
          <p:nvSpPr>
            <p:cNvPr id="3118" name="AutoShape 91"/>
            <p:cNvSpPr>
              <a:spLocks noChangeArrowheads="1"/>
            </p:cNvSpPr>
            <p:nvPr/>
          </p:nvSpPr>
          <p:spPr bwMode="auto">
            <a:xfrm>
              <a:off x="528" y="2688"/>
              <a:ext cx="3120" cy="240"/>
            </a:xfrm>
            <a:prstGeom prst="leftArrow">
              <a:avLst>
                <a:gd name="adj1" fmla="val 50000"/>
                <a:gd name="adj2" fmla="val 134995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/>
                <a:t>　　　　　　　　　　⑬診断費用請求</a:t>
              </a:r>
            </a:p>
          </p:txBody>
        </p:sp>
      </p:grpSp>
      <p:sp>
        <p:nvSpPr>
          <p:cNvPr id="3080" name="AutoShape 28"/>
          <p:cNvSpPr>
            <a:spLocks noChangeArrowheads="1"/>
          </p:cNvSpPr>
          <p:nvPr/>
        </p:nvSpPr>
        <p:spPr bwMode="auto">
          <a:xfrm>
            <a:off x="381000" y="5416061"/>
            <a:ext cx="462987" cy="34419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1200"/>
              <a:t>会</a:t>
            </a:r>
          </a:p>
          <a:p>
            <a:r>
              <a:rPr lang="ja-JP" altLang="en-US" sz="1200"/>
              <a:t>員</a:t>
            </a:r>
          </a:p>
          <a:p>
            <a:r>
              <a:rPr lang="ja-JP" altLang="en-US" sz="1200"/>
              <a:t>事</a:t>
            </a:r>
          </a:p>
          <a:p>
            <a:r>
              <a:rPr lang="ja-JP" altLang="en-US" sz="1200"/>
              <a:t>業</a:t>
            </a:r>
          </a:p>
          <a:p>
            <a:r>
              <a:rPr lang="ja-JP" altLang="en-US" sz="1200"/>
              <a:t>者</a:t>
            </a:r>
          </a:p>
          <a:p>
            <a:endParaRPr lang="ja-JP" altLang="en-US" sz="1200"/>
          </a:p>
          <a:p>
            <a:r>
              <a:rPr lang="en-US" altLang="ja-JP" sz="1200" b="1"/>
              <a:t>※</a:t>
            </a:r>
            <a:r>
              <a:rPr lang="ja-JP" altLang="en-US" sz="1200" b="1"/>
              <a:t>ステ</a:t>
            </a:r>
          </a:p>
          <a:p>
            <a:r>
              <a:rPr lang="ja-JP" altLang="en-US" sz="1200" b="1"/>
              <a:t>ップ</a:t>
            </a:r>
          </a:p>
          <a:p>
            <a:r>
              <a:rPr lang="ja-JP" altLang="en-US" sz="1200" b="1"/>
              <a:t>１実施済み</a:t>
            </a:r>
          </a:p>
        </p:txBody>
      </p:sp>
      <p:sp>
        <p:nvSpPr>
          <p:cNvPr id="3081" name="AutoShape 29"/>
          <p:cNvSpPr>
            <a:spLocks noChangeArrowheads="1"/>
          </p:cNvSpPr>
          <p:nvPr/>
        </p:nvSpPr>
        <p:spPr bwMode="auto">
          <a:xfrm>
            <a:off x="2155785" y="5416061"/>
            <a:ext cx="462987" cy="149648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200"/>
              <a:t>都</a:t>
            </a:r>
          </a:p>
          <a:p>
            <a:r>
              <a:rPr lang="ja-JP" altLang="en-US" sz="1200"/>
              <a:t>道</a:t>
            </a:r>
          </a:p>
          <a:p>
            <a:r>
              <a:rPr lang="ja-JP" altLang="en-US" sz="1200"/>
              <a:t>府</a:t>
            </a:r>
          </a:p>
          <a:p>
            <a:r>
              <a:rPr lang="ja-JP" altLang="en-US" sz="1200"/>
              <a:t>県</a:t>
            </a:r>
          </a:p>
          <a:p>
            <a:r>
              <a:rPr lang="ja-JP" altLang="en-US" sz="1200"/>
              <a:t>ト</a:t>
            </a:r>
          </a:p>
          <a:p>
            <a:r>
              <a:rPr lang="ja-JP" altLang="en-US" sz="1200"/>
              <a:t>協</a:t>
            </a:r>
          </a:p>
          <a:p>
            <a:endParaRPr lang="en-US" altLang="ja-JP" sz="1200"/>
          </a:p>
        </p:txBody>
      </p:sp>
      <p:sp>
        <p:nvSpPr>
          <p:cNvPr id="3082" name="AutoShape 30"/>
          <p:cNvSpPr>
            <a:spLocks noChangeArrowheads="1"/>
          </p:cNvSpPr>
          <p:nvPr/>
        </p:nvSpPr>
        <p:spPr bwMode="auto">
          <a:xfrm>
            <a:off x="3930570" y="5416061"/>
            <a:ext cx="462987" cy="149648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ja-JP" sz="1200"/>
          </a:p>
          <a:p>
            <a:endParaRPr lang="en-US" altLang="ja-JP" sz="1200"/>
          </a:p>
          <a:p>
            <a:r>
              <a:rPr lang="ja-JP" altLang="en-US" sz="1200"/>
              <a:t>全</a:t>
            </a:r>
          </a:p>
          <a:p>
            <a:r>
              <a:rPr lang="ja-JP" altLang="en-US" sz="1200"/>
              <a:t>ト</a:t>
            </a:r>
          </a:p>
          <a:p>
            <a:r>
              <a:rPr lang="ja-JP" altLang="en-US" sz="1200"/>
              <a:t>協</a:t>
            </a:r>
          </a:p>
          <a:p>
            <a:endParaRPr lang="ja-JP" altLang="en-US" sz="1200"/>
          </a:p>
          <a:p>
            <a:endParaRPr lang="en-US" altLang="ja-JP" sz="1200"/>
          </a:p>
        </p:txBody>
      </p:sp>
      <p:sp>
        <p:nvSpPr>
          <p:cNvPr id="3083" name="AutoShape 31"/>
          <p:cNvSpPr>
            <a:spLocks noChangeArrowheads="1"/>
          </p:cNvSpPr>
          <p:nvPr/>
        </p:nvSpPr>
        <p:spPr bwMode="auto">
          <a:xfrm>
            <a:off x="6091177" y="5490885"/>
            <a:ext cx="385823" cy="337176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200"/>
              <a:t>診</a:t>
            </a:r>
          </a:p>
          <a:p>
            <a:endParaRPr lang="ja-JP" altLang="en-US" sz="1200"/>
          </a:p>
          <a:p>
            <a:r>
              <a:rPr lang="ja-JP" altLang="en-US" sz="1200"/>
              <a:t>断</a:t>
            </a:r>
          </a:p>
          <a:p>
            <a:endParaRPr lang="ja-JP" altLang="en-US" sz="1200"/>
          </a:p>
          <a:p>
            <a:r>
              <a:rPr lang="ja-JP" altLang="en-US" sz="1200"/>
              <a:t>士</a:t>
            </a:r>
          </a:p>
          <a:p>
            <a:endParaRPr lang="ja-JP" altLang="en-US" sz="1200"/>
          </a:p>
          <a:p>
            <a:r>
              <a:rPr lang="ja-JP" altLang="en-US" sz="1200"/>
              <a:t>（</a:t>
            </a:r>
            <a:r>
              <a:rPr lang="en-US" altLang="ja-JP" sz="1200"/>
              <a:t>※</a:t>
            </a:r>
            <a:r>
              <a:rPr lang="ja-JP" altLang="en-US" sz="1200"/>
              <a:t>）</a:t>
            </a:r>
          </a:p>
        </p:txBody>
      </p:sp>
      <p:sp>
        <p:nvSpPr>
          <p:cNvPr id="3084" name="AutoShape 33"/>
          <p:cNvSpPr>
            <a:spLocks noChangeArrowheads="1"/>
          </p:cNvSpPr>
          <p:nvPr/>
        </p:nvSpPr>
        <p:spPr bwMode="auto">
          <a:xfrm>
            <a:off x="2618772" y="5490885"/>
            <a:ext cx="1157468" cy="37412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②</a:t>
            </a:r>
            <a:r>
              <a:rPr lang="ja-JP" altLang="en-US" sz="1200"/>
              <a:t>申込</a:t>
            </a:r>
          </a:p>
        </p:txBody>
      </p:sp>
      <p:sp>
        <p:nvSpPr>
          <p:cNvPr id="3085" name="AutoShape 34"/>
          <p:cNvSpPr>
            <a:spLocks noChangeArrowheads="1"/>
          </p:cNvSpPr>
          <p:nvPr/>
        </p:nvSpPr>
        <p:spPr bwMode="auto">
          <a:xfrm>
            <a:off x="921152" y="5490885"/>
            <a:ext cx="1080304" cy="37412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①</a:t>
            </a:r>
            <a:r>
              <a:rPr lang="ja-JP" altLang="en-US" sz="1200"/>
              <a:t>申込</a:t>
            </a:r>
          </a:p>
        </p:txBody>
      </p:sp>
      <p:sp>
        <p:nvSpPr>
          <p:cNvPr id="3086" name="AutoShape 39"/>
          <p:cNvSpPr>
            <a:spLocks noChangeArrowheads="1"/>
          </p:cNvSpPr>
          <p:nvPr/>
        </p:nvSpPr>
        <p:spPr bwMode="auto">
          <a:xfrm>
            <a:off x="2618772" y="5865006"/>
            <a:ext cx="1157468" cy="37412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⑤</a:t>
            </a:r>
            <a:r>
              <a:rPr lang="ja-JP" altLang="en-US" sz="1000"/>
              <a:t>受診受付連絡</a:t>
            </a:r>
          </a:p>
        </p:txBody>
      </p:sp>
      <p:sp>
        <p:nvSpPr>
          <p:cNvPr id="3087" name="AutoShape 40"/>
          <p:cNvSpPr>
            <a:spLocks noChangeArrowheads="1"/>
          </p:cNvSpPr>
          <p:nvPr/>
        </p:nvSpPr>
        <p:spPr bwMode="auto">
          <a:xfrm>
            <a:off x="843987" y="5865006"/>
            <a:ext cx="1157468" cy="37412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⑥</a:t>
            </a:r>
            <a:r>
              <a:rPr lang="ja-JP" altLang="en-US" sz="1000"/>
              <a:t>受診受付連絡</a:t>
            </a:r>
          </a:p>
        </p:txBody>
      </p:sp>
      <p:sp>
        <p:nvSpPr>
          <p:cNvPr id="3088" name="AutoShape 48"/>
          <p:cNvSpPr>
            <a:spLocks noChangeArrowheads="1"/>
          </p:cNvSpPr>
          <p:nvPr/>
        </p:nvSpPr>
        <p:spPr bwMode="auto">
          <a:xfrm>
            <a:off x="921152" y="7735608"/>
            <a:ext cx="5092861" cy="374120"/>
          </a:xfrm>
          <a:prstGeom prst="leftArrow">
            <a:avLst>
              <a:gd name="adj1" fmla="val 50000"/>
              <a:gd name="adj2" fmla="val 127906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                             ⑩</a:t>
            </a:r>
            <a:r>
              <a:rPr lang="ja-JP" altLang="en-US" sz="1200"/>
              <a:t>助言・改善提案書作成、報告</a:t>
            </a:r>
          </a:p>
        </p:txBody>
      </p:sp>
      <p:sp>
        <p:nvSpPr>
          <p:cNvPr id="3089" name="AutoShape 71"/>
          <p:cNvSpPr>
            <a:spLocks noChangeArrowheads="1"/>
          </p:cNvSpPr>
          <p:nvPr/>
        </p:nvSpPr>
        <p:spPr bwMode="auto">
          <a:xfrm>
            <a:off x="4470722" y="5490885"/>
            <a:ext cx="1543291" cy="37412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ja-JP" altLang="en-US" sz="1200"/>
              <a:t>　　③依頼</a:t>
            </a:r>
          </a:p>
        </p:txBody>
      </p:sp>
      <p:sp>
        <p:nvSpPr>
          <p:cNvPr id="3090" name="AutoShape 73"/>
          <p:cNvSpPr>
            <a:spLocks noChangeArrowheads="1"/>
          </p:cNvSpPr>
          <p:nvPr/>
        </p:nvSpPr>
        <p:spPr bwMode="auto">
          <a:xfrm>
            <a:off x="921152" y="6987367"/>
            <a:ext cx="5092861" cy="374120"/>
          </a:xfrm>
          <a:prstGeom prst="leftRightArrow">
            <a:avLst>
              <a:gd name="adj1" fmla="val 50000"/>
              <a:gd name="adj2" fmla="val 125583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                             ⑦</a:t>
            </a:r>
            <a:r>
              <a:rPr lang="ja-JP" altLang="en-US" sz="1200"/>
              <a:t>日程調整</a:t>
            </a:r>
          </a:p>
        </p:txBody>
      </p:sp>
      <p:sp>
        <p:nvSpPr>
          <p:cNvPr id="3091" name="AutoShape 74"/>
          <p:cNvSpPr>
            <a:spLocks noChangeArrowheads="1"/>
          </p:cNvSpPr>
          <p:nvPr/>
        </p:nvSpPr>
        <p:spPr bwMode="auto">
          <a:xfrm>
            <a:off x="921152" y="8109729"/>
            <a:ext cx="5092861" cy="374120"/>
          </a:xfrm>
          <a:prstGeom prst="leftArrow">
            <a:avLst>
              <a:gd name="adj1" fmla="val 50000"/>
              <a:gd name="adj2" fmla="val 130167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                             ⑫</a:t>
            </a:r>
            <a:r>
              <a:rPr lang="ja-JP" altLang="en-US" sz="1200"/>
              <a:t>診断費用請求</a:t>
            </a:r>
          </a:p>
        </p:txBody>
      </p:sp>
      <p:sp>
        <p:nvSpPr>
          <p:cNvPr id="3092" name="AutoShape 75"/>
          <p:cNvSpPr>
            <a:spLocks noChangeArrowheads="1"/>
          </p:cNvSpPr>
          <p:nvPr/>
        </p:nvSpPr>
        <p:spPr bwMode="auto">
          <a:xfrm flipH="1">
            <a:off x="843987" y="8409025"/>
            <a:ext cx="5261658" cy="374120"/>
          </a:xfrm>
          <a:prstGeom prst="leftArrow">
            <a:avLst>
              <a:gd name="adj1" fmla="val 45843"/>
              <a:gd name="adj2" fmla="val 138711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                                     ⑬</a:t>
            </a:r>
            <a:r>
              <a:rPr lang="ja-JP" altLang="en-US" sz="1200"/>
              <a:t>診断費用支払</a:t>
            </a:r>
          </a:p>
        </p:txBody>
      </p:sp>
      <p:sp>
        <p:nvSpPr>
          <p:cNvPr id="3093" name="AutoShape 76"/>
          <p:cNvSpPr>
            <a:spLocks noChangeArrowheads="1"/>
          </p:cNvSpPr>
          <p:nvPr/>
        </p:nvSpPr>
        <p:spPr bwMode="auto">
          <a:xfrm>
            <a:off x="4393557" y="6613247"/>
            <a:ext cx="1697620" cy="374120"/>
          </a:xfrm>
          <a:prstGeom prst="leftArrow">
            <a:avLst>
              <a:gd name="adj1" fmla="val 45833"/>
              <a:gd name="adj2" fmla="val 108778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000"/>
              <a:t>⑪</a:t>
            </a:r>
            <a:r>
              <a:rPr lang="ja-JP" altLang="en-US" sz="1000"/>
              <a:t>改善提案書作成・報告</a:t>
            </a:r>
          </a:p>
        </p:txBody>
      </p:sp>
      <p:sp>
        <p:nvSpPr>
          <p:cNvPr id="3094" name="AutoShape 79"/>
          <p:cNvSpPr>
            <a:spLocks noChangeArrowheads="1"/>
          </p:cNvSpPr>
          <p:nvPr/>
        </p:nvSpPr>
        <p:spPr bwMode="auto">
          <a:xfrm>
            <a:off x="4393557" y="6239126"/>
            <a:ext cx="1697620" cy="374120"/>
          </a:xfrm>
          <a:prstGeom prst="leftArrow">
            <a:avLst>
              <a:gd name="adj1" fmla="val 45833"/>
              <a:gd name="adj2" fmla="val 111833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ja-JP" altLang="en-US" sz="1200"/>
              <a:t>　⑧相談日時連絡</a:t>
            </a:r>
          </a:p>
        </p:txBody>
      </p:sp>
      <p:sp>
        <p:nvSpPr>
          <p:cNvPr id="3095" name="AutoShape 81"/>
          <p:cNvSpPr>
            <a:spLocks noChangeArrowheads="1"/>
          </p:cNvSpPr>
          <p:nvPr/>
        </p:nvSpPr>
        <p:spPr bwMode="auto">
          <a:xfrm>
            <a:off x="921152" y="7361488"/>
            <a:ext cx="5092861" cy="374120"/>
          </a:xfrm>
          <a:prstGeom prst="leftRightArrow">
            <a:avLst>
              <a:gd name="adj1" fmla="val 50000"/>
              <a:gd name="adj2" fmla="val 125583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                             ⑨</a:t>
            </a:r>
            <a:r>
              <a:rPr lang="ja-JP" altLang="en-US" sz="1200"/>
              <a:t>相談実施</a:t>
            </a:r>
          </a:p>
        </p:txBody>
      </p:sp>
      <p:sp>
        <p:nvSpPr>
          <p:cNvPr id="3096" name="AutoShape 96"/>
          <p:cNvSpPr>
            <a:spLocks noChangeArrowheads="1"/>
          </p:cNvSpPr>
          <p:nvPr/>
        </p:nvSpPr>
        <p:spPr bwMode="auto">
          <a:xfrm flipH="1">
            <a:off x="4393557" y="5865006"/>
            <a:ext cx="1697620" cy="374120"/>
          </a:xfrm>
          <a:prstGeom prst="rightArrow">
            <a:avLst>
              <a:gd name="adj1" fmla="val 50000"/>
              <a:gd name="adj2" fmla="val 11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ja-JP" altLang="en-US" sz="1200" dirty="0"/>
              <a:t>　④承諾</a:t>
            </a:r>
          </a:p>
        </p:txBody>
      </p:sp>
      <p:sp>
        <p:nvSpPr>
          <p:cNvPr id="3079" name="Text Box 101"/>
          <p:cNvSpPr txBox="1">
            <a:spLocks noChangeArrowheads="1"/>
          </p:cNvSpPr>
          <p:nvPr/>
        </p:nvSpPr>
        <p:spPr bwMode="auto">
          <a:xfrm>
            <a:off x="841375" y="224204"/>
            <a:ext cx="517525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300" dirty="0"/>
              <a:t>経営診断受診促進事業の手続きの流れ</a:t>
            </a:r>
          </a:p>
        </p:txBody>
      </p:sp>
      <p:sp>
        <p:nvSpPr>
          <p:cNvPr id="47" name="AutoShape 21"/>
          <p:cNvSpPr>
            <a:spLocks noChangeArrowheads="1"/>
          </p:cNvSpPr>
          <p:nvPr/>
        </p:nvSpPr>
        <p:spPr bwMode="auto">
          <a:xfrm>
            <a:off x="942372" y="6613246"/>
            <a:ext cx="1143000" cy="351692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⑰</a:t>
            </a:r>
            <a:r>
              <a:rPr lang="ja-JP" altLang="en-US" sz="1200"/>
              <a:t>助成金交付</a:t>
            </a:r>
          </a:p>
        </p:txBody>
      </p:sp>
      <p:sp>
        <p:nvSpPr>
          <p:cNvPr id="48" name="AutoShape 22"/>
          <p:cNvSpPr>
            <a:spLocks noChangeArrowheads="1"/>
          </p:cNvSpPr>
          <p:nvPr/>
        </p:nvSpPr>
        <p:spPr bwMode="auto">
          <a:xfrm>
            <a:off x="2618772" y="6613246"/>
            <a:ext cx="1143000" cy="351692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⑯</a:t>
            </a:r>
            <a:r>
              <a:rPr lang="ja-JP" altLang="en-US" sz="1200"/>
              <a:t>助成金交付</a:t>
            </a:r>
          </a:p>
        </p:txBody>
      </p:sp>
      <p:sp>
        <p:nvSpPr>
          <p:cNvPr id="49" name="AutoShape 57"/>
          <p:cNvSpPr>
            <a:spLocks noChangeArrowheads="1"/>
          </p:cNvSpPr>
          <p:nvPr/>
        </p:nvSpPr>
        <p:spPr bwMode="auto">
          <a:xfrm>
            <a:off x="942372" y="6261554"/>
            <a:ext cx="1143000" cy="35169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 dirty="0"/>
              <a:t>⑭</a:t>
            </a:r>
            <a:r>
              <a:rPr lang="ja-JP" altLang="en-US" sz="1200" dirty="0"/>
              <a:t>助成金申請</a:t>
            </a:r>
          </a:p>
        </p:txBody>
      </p:sp>
      <p:sp>
        <p:nvSpPr>
          <p:cNvPr id="50" name="AutoShape 58"/>
          <p:cNvSpPr>
            <a:spLocks noChangeArrowheads="1"/>
          </p:cNvSpPr>
          <p:nvPr/>
        </p:nvSpPr>
        <p:spPr bwMode="auto">
          <a:xfrm>
            <a:off x="2618772" y="6261554"/>
            <a:ext cx="1143000" cy="35169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ja-JP" sz="1200"/>
              <a:t>⑮</a:t>
            </a:r>
            <a:r>
              <a:rPr lang="ja-JP" altLang="en-US" sz="1200"/>
              <a:t>助成金申請</a:t>
            </a:r>
          </a:p>
        </p:txBody>
      </p:sp>
    </p:spTree>
    <p:extLst>
      <p:ext uri="{BB962C8B-B14F-4D97-AF65-F5344CB8AC3E}">
        <p14:creationId xmlns:p14="http://schemas.microsoft.com/office/powerpoint/2010/main" val="5017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画面に合わせる (4:3)</PresentationFormat>
  <Paragraphs>86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武田 宗晴</dc:creator>
  <cp:lastModifiedBy>abe</cp:lastModifiedBy>
  <cp:revision>5</cp:revision>
  <dcterms:created xsi:type="dcterms:W3CDTF">2012-06-12T06:53:31Z</dcterms:created>
  <dcterms:modified xsi:type="dcterms:W3CDTF">2019-05-27T04:14:41Z</dcterms:modified>
</cp:coreProperties>
</file>